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4" r:id="rId6"/>
    <p:sldId id="417" r:id="rId7"/>
    <p:sldId id="429" r:id="rId8"/>
    <p:sldId id="415" r:id="rId9"/>
    <p:sldId id="416" r:id="rId10"/>
    <p:sldId id="426" r:id="rId11"/>
    <p:sldId id="425" r:id="rId12"/>
    <p:sldId id="427" r:id="rId13"/>
    <p:sldId id="428" r:id="rId14"/>
    <p:sldId id="423" r:id="rId15"/>
    <p:sldId id="420" r:id="rId16"/>
    <p:sldId id="419" r:id="rId17"/>
    <p:sldId id="411" r:id="rId18"/>
    <p:sldId id="430" r:id="rId19"/>
    <p:sldId id="305" r:id="rId20"/>
  </p:sldIdLst>
  <p:sldSz cx="12192000" cy="6858000"/>
  <p:notesSz cx="12192000" cy="6858000"/>
  <p:custDataLst>
    <p:tags r:id="rId2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2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3024"/>
        <p:guide pos="210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10.xml"/><Relationship Id="rId13" Type="http://schemas.openxmlformats.org/officeDocument/2006/relationships/slideLayout" Target="../slideLayouts/slideLayout5.xml"/><Relationship Id="rId12" Type="http://schemas.openxmlformats.org/officeDocument/2006/relationships/image" Target="../media/image41.png"/><Relationship Id="rId11" Type="http://schemas.openxmlformats.org/officeDocument/2006/relationships/image" Target="../media/image40.png"/><Relationship Id="rId10" Type="http://schemas.openxmlformats.org/officeDocument/2006/relationships/image" Target="../media/image39.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11.xml"/><Relationship Id="rId12" Type="http://schemas.openxmlformats.org/officeDocument/2006/relationships/slideLayout" Target="../slideLayouts/slideLayout5.xml"/><Relationship Id="rId11" Type="http://schemas.openxmlformats.org/officeDocument/2006/relationships/image" Target="../media/image44.png"/><Relationship Id="rId10" Type="http://schemas.openxmlformats.org/officeDocument/2006/relationships/image" Target="../media/image4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16.xml"/><Relationship Id="rId12" Type="http://schemas.openxmlformats.org/officeDocument/2006/relationships/slideLayout" Target="../slideLayouts/slideLayout5.xml"/><Relationship Id="rId11" Type="http://schemas.openxmlformats.org/officeDocument/2006/relationships/image" Target="../media/image51.png"/><Relationship Id="rId10" Type="http://schemas.openxmlformats.org/officeDocument/2006/relationships/image" Target="../media/image50.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7.xml"/><Relationship Id="rId11" Type="http://schemas.openxmlformats.org/officeDocument/2006/relationships/slideLayout" Target="../slideLayouts/slideLayout5.xml"/><Relationship Id="rId10" Type="http://schemas.openxmlformats.org/officeDocument/2006/relationships/image" Target="../media/image5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5.xml"/><Relationship Id="rId14" Type="http://schemas.openxmlformats.org/officeDocument/2006/relationships/slideLayout" Target="../slideLayouts/slideLayout5.xml"/><Relationship Id="rId13" Type="http://schemas.openxmlformats.org/officeDocument/2006/relationships/image" Target="../media/image23.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5.xml"/><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7.xml"/><Relationship Id="rId15" Type="http://schemas.openxmlformats.org/officeDocument/2006/relationships/slideLayout" Target="../slideLayouts/slideLayout5.xml"/><Relationship Id="rId14" Type="http://schemas.openxmlformats.org/officeDocument/2006/relationships/image" Target="../media/image34.png"/><Relationship Id="rId13" Type="http://schemas.openxmlformats.org/officeDocument/2006/relationships/image" Target="../media/image33.png"/><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8.xml"/><Relationship Id="rId11" Type="http://schemas.openxmlformats.org/officeDocument/2006/relationships/slideLayout" Target="../slideLayouts/slideLayout5.xml"/><Relationship Id="rId10" Type="http://schemas.openxmlformats.org/officeDocument/2006/relationships/image" Target="../media/image36.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9.xml"/><Relationship Id="rId13" Type="http://schemas.openxmlformats.org/officeDocument/2006/relationships/slideLayout" Target="../slideLayouts/slideLayout5.xml"/><Relationship Id="rId12" Type="http://schemas.openxmlformats.org/officeDocument/2006/relationships/image" Target="../media/image32.png"/><Relationship Id="rId11" Type="http://schemas.openxmlformats.org/officeDocument/2006/relationships/image" Target="../media/image34.png"/><Relationship Id="rId10" Type="http://schemas.openxmlformats.org/officeDocument/2006/relationships/image" Target="../media/image3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Xiang Zhang</a:t>
            </a:r>
            <a:endParaRPr sz="2400" dirty="0">
              <a:latin typeface="Times New Roman" panose="02020603050405020304"/>
              <a:cs typeface="Times New Roman" panose="02020603050405020304"/>
            </a:endParaRPr>
          </a:p>
        </p:txBody>
      </p:sp>
      <p:sp>
        <p:nvSpPr>
          <p:cNvPr id="38" name="object 38"/>
          <p:cNvSpPr txBox="1"/>
          <p:nvPr/>
        </p:nvSpPr>
        <p:spPr>
          <a:xfrm>
            <a:off x="361432" y="1282747"/>
            <a:ext cx="11209321"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RPO-RAG: Aligning Small LLMs with Relation-aware Preference</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Optimization for Knowledge Graph Question Answering</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100" y="5117465"/>
            <a:ext cx="2112010"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微软雅黑" panose="020B0503020204020204" charset="-122"/>
                <a:ea typeface="微软雅黑" panose="020B0503020204020204" charset="-122"/>
                <a:cs typeface="Noto Sans Mono CJK HK"/>
              </a:rPr>
              <a:t>——</a:t>
            </a:r>
            <a:r>
              <a:rPr lang="en-US" sz="1600" b="1" spc="150" dirty="0">
                <a:solidFill>
                  <a:srgbClr val="1F4E79"/>
                </a:solidFill>
                <a:latin typeface="微软雅黑" panose="020B0503020204020204" charset="-122"/>
                <a:ea typeface="微软雅黑" panose="020B0503020204020204" charset="-122"/>
                <a:cs typeface="Noto Sans Mono CJK HK"/>
              </a:rPr>
              <a:t>WWW 2026</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3429000" y="4953000"/>
            <a:ext cx="5438140" cy="368300"/>
          </a:xfrm>
          <a:prstGeom prst="rect">
            <a:avLst/>
          </a:prstGeom>
          <a:noFill/>
        </p:spPr>
        <p:txBody>
          <a:bodyPr wrap="square">
            <a:spAutoFit/>
          </a:bodyPr>
          <a:lstStyle/>
          <a:p>
            <a:pPr algn="l"/>
            <a:r>
              <a:rPr lang="en-US" altLang="zh-CN" dirty="0" err="1"/>
              <a:t>Code: </a:t>
            </a:r>
            <a:r>
              <a:rPr lang="en-US" altLang="zh-CN" dirty="0"/>
              <a:t>https://github.com/KaeHyun/RPO-RAG</a:t>
            </a:r>
            <a:endParaRPr lang="en-US" altLang="zh-CN" dirty="0"/>
          </a:p>
        </p:txBody>
      </p:sp>
      <p:pic>
        <p:nvPicPr>
          <p:cNvPr id="27" name="图片 26"/>
          <p:cNvPicPr>
            <a:picLocks noChangeAspect="1"/>
          </p:cNvPicPr>
          <p:nvPr/>
        </p:nvPicPr>
        <p:blipFill>
          <a:blip r:embed="rId15"/>
          <a:stretch>
            <a:fillRect/>
          </a:stretch>
        </p:blipFill>
        <p:spPr>
          <a:xfrm>
            <a:off x="1219200" y="2289810"/>
            <a:ext cx="9161780" cy="2542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565150" y="1828800"/>
            <a:ext cx="4914900" cy="4152900"/>
          </a:xfrm>
          <a:prstGeom prst="rect">
            <a:avLst/>
          </a:prstGeom>
        </p:spPr>
      </p:pic>
      <p:pic>
        <p:nvPicPr>
          <p:cNvPr id="23" name="图片 22"/>
          <p:cNvPicPr>
            <a:picLocks noChangeAspect="1"/>
          </p:cNvPicPr>
          <p:nvPr/>
        </p:nvPicPr>
        <p:blipFill>
          <a:blip r:embed="rId10"/>
          <a:stretch>
            <a:fillRect/>
          </a:stretch>
        </p:blipFill>
        <p:spPr>
          <a:xfrm>
            <a:off x="5867400" y="1943735"/>
            <a:ext cx="5344160" cy="1049020"/>
          </a:xfrm>
          <a:prstGeom prst="rect">
            <a:avLst/>
          </a:prstGeom>
        </p:spPr>
      </p:pic>
      <p:pic>
        <p:nvPicPr>
          <p:cNvPr id="28" name="图片 27"/>
          <p:cNvPicPr>
            <a:picLocks noChangeAspect="1"/>
          </p:cNvPicPr>
          <p:nvPr/>
        </p:nvPicPr>
        <p:blipFill>
          <a:blip r:embed="rId11"/>
          <a:stretch>
            <a:fillRect/>
          </a:stretch>
        </p:blipFill>
        <p:spPr>
          <a:xfrm>
            <a:off x="5867400" y="3124200"/>
            <a:ext cx="4229100" cy="590550"/>
          </a:xfrm>
          <a:prstGeom prst="rect">
            <a:avLst/>
          </a:prstGeom>
        </p:spPr>
      </p:pic>
      <p:pic>
        <p:nvPicPr>
          <p:cNvPr id="29" name="图片 28"/>
          <p:cNvPicPr>
            <a:picLocks noChangeAspect="1"/>
          </p:cNvPicPr>
          <p:nvPr/>
        </p:nvPicPr>
        <p:blipFill>
          <a:blip r:embed="rId12"/>
          <a:stretch>
            <a:fillRect/>
          </a:stretch>
        </p:blipFill>
        <p:spPr>
          <a:xfrm>
            <a:off x="6106160" y="3962400"/>
            <a:ext cx="5334000" cy="6496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533400" y="1828800"/>
            <a:ext cx="4733925" cy="4152900"/>
          </a:xfrm>
          <a:prstGeom prst="rect">
            <a:avLst/>
          </a:prstGeom>
        </p:spPr>
      </p:pic>
      <p:pic>
        <p:nvPicPr>
          <p:cNvPr id="23" name="图片 22"/>
          <p:cNvPicPr>
            <a:picLocks noChangeAspect="1"/>
          </p:cNvPicPr>
          <p:nvPr/>
        </p:nvPicPr>
        <p:blipFill>
          <a:blip r:embed="rId10"/>
          <a:stretch>
            <a:fillRect/>
          </a:stretch>
        </p:blipFill>
        <p:spPr>
          <a:xfrm>
            <a:off x="5486400" y="4800600"/>
            <a:ext cx="6429375" cy="809625"/>
          </a:xfrm>
          <a:prstGeom prst="rect">
            <a:avLst/>
          </a:prstGeom>
        </p:spPr>
      </p:pic>
      <p:pic>
        <p:nvPicPr>
          <p:cNvPr id="28" name="图片 27"/>
          <p:cNvPicPr>
            <a:picLocks noChangeAspect="1"/>
          </p:cNvPicPr>
          <p:nvPr/>
        </p:nvPicPr>
        <p:blipFill>
          <a:blip r:embed="rId11"/>
          <a:stretch>
            <a:fillRect/>
          </a:stretch>
        </p:blipFill>
        <p:spPr>
          <a:xfrm>
            <a:off x="5486400" y="1750695"/>
            <a:ext cx="6537960" cy="2813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104390" y="1524000"/>
            <a:ext cx="7983220" cy="5044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133600" y="2286000"/>
            <a:ext cx="7305675" cy="2686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2514600" y="1676400"/>
            <a:ext cx="6943725" cy="4524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2286000" y="2133600"/>
            <a:ext cx="7381875" cy="3467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730500" y="1676400"/>
            <a:ext cx="6581775" cy="1800225"/>
          </a:xfrm>
          <a:prstGeom prst="rect">
            <a:avLst/>
          </a:prstGeom>
        </p:spPr>
      </p:pic>
      <p:pic>
        <p:nvPicPr>
          <p:cNvPr id="24" name="图片 23"/>
          <p:cNvPicPr>
            <a:picLocks noChangeAspect="1"/>
          </p:cNvPicPr>
          <p:nvPr/>
        </p:nvPicPr>
        <p:blipFill>
          <a:blip r:embed="rId10"/>
          <a:stretch>
            <a:fillRect/>
          </a:stretch>
        </p:blipFill>
        <p:spPr>
          <a:xfrm>
            <a:off x="565150" y="3733800"/>
            <a:ext cx="5756275" cy="2853690"/>
          </a:xfrm>
          <a:prstGeom prst="rect">
            <a:avLst/>
          </a:prstGeom>
        </p:spPr>
      </p:pic>
      <p:pic>
        <p:nvPicPr>
          <p:cNvPr id="26" name="图片 25"/>
          <p:cNvPicPr>
            <a:picLocks noChangeAspect="1"/>
          </p:cNvPicPr>
          <p:nvPr/>
        </p:nvPicPr>
        <p:blipFill>
          <a:blip r:embed="rId11"/>
          <a:stretch>
            <a:fillRect/>
          </a:stretch>
        </p:blipFill>
        <p:spPr>
          <a:xfrm>
            <a:off x="6477000" y="4250055"/>
            <a:ext cx="5153025" cy="19526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6019800" y="1752600"/>
            <a:ext cx="4864735" cy="4434205"/>
          </a:xfrm>
          <a:prstGeom prst="rect">
            <a:avLst/>
          </a:prstGeom>
          <a:noFill/>
        </p:spPr>
        <p:txBody>
          <a:bodyPr wrap="square">
            <a:noAutofit/>
          </a:bodyPr>
          <a:lstStyle/>
          <a:p>
            <a:pPr algn="just"/>
            <a:r>
              <a:rPr lang="en-US" altLang="zh-CN" sz="1600" dirty="0">
                <a:solidFill>
                  <a:schemeClr val="tx1"/>
                </a:solidFill>
                <a:latin typeface="Times New Roman" panose="02020603050405020304" charset="0"/>
                <a:cs typeface="Times New Roman" panose="02020603050405020304" charset="0"/>
              </a:rPr>
              <a:t>  (1) First, their path sampling method for training data construction is typically semantics-unaware, relying on shortest-path heuristics that often select paths inconsistent with a query’s intent.</a:t>
            </a:r>
            <a:endParaRPr lang="en-US" altLang="zh-CN" sz="1600" dirty="0">
              <a:solidFill>
                <a:schemeClr val="tx1"/>
              </a:solidFill>
              <a:latin typeface="Times New Roman" panose="02020603050405020304" charset="0"/>
              <a:cs typeface="Times New Roman" panose="02020603050405020304" charset="0"/>
            </a:endParaRPr>
          </a:p>
          <a:p>
            <a:pPr algn="just"/>
            <a:endParaRPr lang="en-US" altLang="zh-CN" sz="1600" dirty="0">
              <a:solidFill>
                <a:schemeClr val="tx1"/>
              </a:solidFill>
              <a:latin typeface="Times New Roman" panose="02020603050405020304" charset="0"/>
              <a:cs typeface="Times New Roman" panose="02020603050405020304" charset="0"/>
            </a:endParaRPr>
          </a:p>
          <a:p>
            <a:pPr algn="just"/>
            <a:r>
              <a:rPr lang="en-US" altLang="zh-CN" sz="1600" dirty="0">
                <a:latin typeface="Times New Roman" panose="02020603050405020304" charset="0"/>
                <a:cs typeface="Times New Roman" panose="02020603050405020304" charset="0"/>
                <a:sym typeface="+mn-ea"/>
              </a:rPr>
              <a:t>  (2) Second, there exists a weak alignment between the retrieved paths and the reasoning objectives of LLMs.</a:t>
            </a:r>
            <a:endParaRPr lang="en-US" altLang="zh-CN" sz="1600" dirty="0">
              <a:latin typeface="Times New Roman" panose="02020603050405020304" charset="0"/>
              <a:cs typeface="Times New Roman" panose="02020603050405020304" charset="0"/>
              <a:sym typeface="+mn-ea"/>
            </a:endParaRPr>
          </a:p>
          <a:p>
            <a:pPr algn="just"/>
            <a:endParaRPr lang="en-US" altLang="zh-CN" sz="1600" dirty="0">
              <a:latin typeface="Times New Roman" panose="02020603050405020304" charset="0"/>
              <a:cs typeface="Times New Roman" panose="02020603050405020304" charset="0"/>
              <a:sym typeface="+mn-ea"/>
            </a:endParaRPr>
          </a:p>
          <a:p>
            <a:pPr algn="just"/>
            <a:r>
              <a:rPr lang="en-US" altLang="zh-CN" sz="1600" dirty="0">
                <a:latin typeface="Times New Roman" panose="02020603050405020304" charset="0"/>
                <a:cs typeface="Times New Roman" panose="02020603050405020304" charset="0"/>
                <a:sym typeface="+mn-ea"/>
              </a:rPr>
              <a:t>  (3)While large-scale models (e.g., GPT-4) can partially offset retrieval noise using their extensive parametric knowledge, small LLMs (1–8B parameters) are far more sensitive to both retrieval noise and ungrouped path evidence due to their limited reasoning capacity.</a:t>
            </a:r>
            <a:endParaRPr lang="en-US" altLang="zh-CN" sz="1600" dirty="0">
              <a:latin typeface="Times New Roman" panose="02020603050405020304" charset="0"/>
              <a:cs typeface="Times New Roman" panose="02020603050405020304" charset="0"/>
              <a:sym typeface="+mn-ea"/>
            </a:endParaRPr>
          </a:p>
          <a:p>
            <a:pPr algn="just"/>
            <a:endParaRPr lang="en-US" altLang="zh-CN" sz="1600" dirty="0">
              <a:latin typeface="Times New Roman" panose="02020603050405020304" charset="0"/>
              <a:cs typeface="Times New Roman" panose="02020603050405020304" charset="0"/>
              <a:sym typeface="+mn-ea"/>
            </a:endParaRPr>
          </a:p>
          <a:p>
            <a:pPr algn="just"/>
            <a:endParaRPr lang="en-US" altLang="zh-CN" sz="1600" dirty="0">
              <a:solidFill>
                <a:schemeClr val="tx1"/>
              </a:solidFill>
              <a:latin typeface="Times New Roman" panose="02020603050405020304" charset="0"/>
              <a:cs typeface="Times New Roman" panose="02020603050405020304" charset="0"/>
            </a:endParaRPr>
          </a:p>
          <a:p>
            <a:pPr algn="just"/>
            <a:endParaRPr lang="en-US" altLang="zh-CN" sz="1600" dirty="0">
              <a:solidFill>
                <a:schemeClr val="tx1"/>
              </a:solidFill>
              <a:latin typeface="Times New Roman" panose="02020603050405020304" charset="0"/>
              <a:cs typeface="Times New Roman" panose="02020603050405020304" charset="0"/>
            </a:endParaRPr>
          </a:p>
        </p:txBody>
      </p:sp>
      <p:pic>
        <p:nvPicPr>
          <p:cNvPr id="23" name="图片 22"/>
          <p:cNvPicPr>
            <a:picLocks noChangeAspect="1"/>
          </p:cNvPicPr>
          <p:nvPr/>
        </p:nvPicPr>
        <p:blipFill>
          <a:blip r:embed="rId9"/>
          <a:stretch>
            <a:fillRect/>
          </a:stretch>
        </p:blipFill>
        <p:spPr>
          <a:xfrm>
            <a:off x="228600" y="1657350"/>
            <a:ext cx="5148580" cy="5010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6" name="图片 25" descr="屏幕截图 2026-03-06 223741"/>
          <p:cNvPicPr>
            <a:picLocks noChangeAspect="1"/>
          </p:cNvPicPr>
          <p:nvPr/>
        </p:nvPicPr>
        <p:blipFill>
          <a:blip r:embed="rId9"/>
          <a:stretch>
            <a:fillRect/>
          </a:stretch>
        </p:blipFill>
        <p:spPr>
          <a:xfrm>
            <a:off x="1447800" y="1595755"/>
            <a:ext cx="9675495" cy="50933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6858000" y="1750695"/>
            <a:ext cx="4064000" cy="4669790"/>
          </a:xfrm>
          <a:prstGeom prst="rect">
            <a:avLst/>
          </a:prstGeom>
          <a:noFill/>
        </p:spPr>
        <p:txBody>
          <a:bodyPr wrap="square" rtlCol="0">
            <a:noAutofit/>
          </a:bodyPr>
          <a:p>
            <a:pPr algn="just"/>
            <a:r>
              <a:rPr lang="en-US" altLang="zh-CN" sz="1400"/>
              <a:t>  </a:t>
            </a:r>
            <a:r>
              <a:rPr lang="en-US" altLang="zh-CN"/>
              <a:t>First, the input sequence of image patches (where the image is divided into many small patches and fed into the model sequentially) is partitioned into windows of different sizes, with varying sparsity rates used to determine the sparse connectivity pattern of the attention mechanism. Within each window, the attention weight matrix is obtained through sparsification. Finally, the three sparse attention patterns at different scales are fused via weighted integration, forming the final multi-scale dilated attention pattern.</a:t>
            </a:r>
            <a:endParaRPr lang="en-US" altLang="zh-CN"/>
          </a:p>
        </p:txBody>
      </p:sp>
      <p:pic>
        <p:nvPicPr>
          <p:cNvPr id="26" name="图片 25"/>
          <p:cNvPicPr>
            <a:picLocks noChangeAspect="1"/>
          </p:cNvPicPr>
          <p:nvPr/>
        </p:nvPicPr>
        <p:blipFill>
          <a:blip r:embed="rId9"/>
          <a:stretch>
            <a:fillRect/>
          </a:stretch>
        </p:blipFill>
        <p:spPr>
          <a:xfrm>
            <a:off x="1731645" y="1295400"/>
            <a:ext cx="1971675" cy="53752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304800" y="1943735"/>
            <a:ext cx="5360035" cy="600710"/>
          </a:xfrm>
          <a:prstGeom prst="rect">
            <a:avLst/>
          </a:prstGeom>
        </p:spPr>
      </p:pic>
      <p:pic>
        <p:nvPicPr>
          <p:cNvPr id="24" name="图片 23"/>
          <p:cNvPicPr>
            <a:picLocks noChangeAspect="1"/>
          </p:cNvPicPr>
          <p:nvPr/>
        </p:nvPicPr>
        <p:blipFill>
          <a:blip r:embed="rId10"/>
          <a:stretch>
            <a:fillRect/>
          </a:stretch>
        </p:blipFill>
        <p:spPr>
          <a:xfrm>
            <a:off x="533400" y="2590800"/>
            <a:ext cx="4699000" cy="1047750"/>
          </a:xfrm>
          <a:prstGeom prst="rect">
            <a:avLst/>
          </a:prstGeom>
        </p:spPr>
      </p:pic>
      <p:pic>
        <p:nvPicPr>
          <p:cNvPr id="26" name="图片 25"/>
          <p:cNvPicPr>
            <a:picLocks noChangeAspect="1"/>
          </p:cNvPicPr>
          <p:nvPr/>
        </p:nvPicPr>
        <p:blipFill>
          <a:blip r:embed="rId11"/>
          <a:stretch>
            <a:fillRect/>
          </a:stretch>
        </p:blipFill>
        <p:spPr>
          <a:xfrm>
            <a:off x="212725" y="3733800"/>
            <a:ext cx="4074160" cy="1430655"/>
          </a:xfrm>
          <a:prstGeom prst="rect">
            <a:avLst/>
          </a:prstGeom>
        </p:spPr>
      </p:pic>
      <p:pic>
        <p:nvPicPr>
          <p:cNvPr id="27" name="图片 26"/>
          <p:cNvPicPr>
            <a:picLocks noChangeAspect="1"/>
          </p:cNvPicPr>
          <p:nvPr/>
        </p:nvPicPr>
        <p:blipFill>
          <a:blip r:embed="rId12"/>
          <a:stretch>
            <a:fillRect/>
          </a:stretch>
        </p:blipFill>
        <p:spPr>
          <a:xfrm>
            <a:off x="6019800" y="1988820"/>
            <a:ext cx="4642485" cy="1193800"/>
          </a:xfrm>
          <a:prstGeom prst="rect">
            <a:avLst/>
          </a:prstGeom>
        </p:spPr>
      </p:pic>
      <p:pic>
        <p:nvPicPr>
          <p:cNvPr id="29" name="图片 28"/>
          <p:cNvPicPr>
            <a:picLocks noChangeAspect="1"/>
          </p:cNvPicPr>
          <p:nvPr/>
        </p:nvPicPr>
        <p:blipFill>
          <a:blip r:embed="rId13"/>
          <a:stretch>
            <a:fillRect/>
          </a:stretch>
        </p:blipFill>
        <p:spPr>
          <a:xfrm>
            <a:off x="5867400" y="3581400"/>
            <a:ext cx="4686935" cy="858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762000" y="1595755"/>
            <a:ext cx="9439275" cy="3209925"/>
          </a:xfrm>
          <a:prstGeom prst="rect">
            <a:avLst/>
          </a:prstGeom>
        </p:spPr>
      </p:pic>
      <p:pic>
        <p:nvPicPr>
          <p:cNvPr id="26" name="图片 25"/>
          <p:cNvPicPr>
            <a:picLocks noChangeAspect="1"/>
          </p:cNvPicPr>
          <p:nvPr/>
        </p:nvPicPr>
        <p:blipFill>
          <a:blip r:embed="rId10"/>
          <a:stretch>
            <a:fillRect/>
          </a:stretch>
        </p:blipFill>
        <p:spPr>
          <a:xfrm>
            <a:off x="381000" y="4724400"/>
            <a:ext cx="5481320" cy="614680"/>
          </a:xfrm>
          <a:prstGeom prst="rect">
            <a:avLst/>
          </a:prstGeom>
        </p:spPr>
      </p:pic>
      <p:pic>
        <p:nvPicPr>
          <p:cNvPr id="27" name="图片 26"/>
          <p:cNvPicPr>
            <a:picLocks noChangeAspect="1"/>
          </p:cNvPicPr>
          <p:nvPr/>
        </p:nvPicPr>
        <p:blipFill>
          <a:blip r:embed="rId11"/>
          <a:stretch>
            <a:fillRect/>
          </a:stretch>
        </p:blipFill>
        <p:spPr>
          <a:xfrm>
            <a:off x="6324600" y="4800600"/>
            <a:ext cx="5140325" cy="569595"/>
          </a:xfrm>
          <a:prstGeom prst="rect">
            <a:avLst/>
          </a:prstGeom>
        </p:spPr>
      </p:pic>
      <p:pic>
        <p:nvPicPr>
          <p:cNvPr id="29" name="图片 28"/>
          <p:cNvPicPr>
            <a:picLocks noChangeAspect="1"/>
          </p:cNvPicPr>
          <p:nvPr/>
        </p:nvPicPr>
        <p:blipFill>
          <a:blip r:embed="rId12"/>
          <a:stretch>
            <a:fillRect/>
          </a:stretch>
        </p:blipFill>
        <p:spPr>
          <a:xfrm>
            <a:off x="228600" y="5605145"/>
            <a:ext cx="5791835" cy="708025"/>
          </a:xfrm>
          <a:prstGeom prst="rect">
            <a:avLst/>
          </a:prstGeom>
        </p:spPr>
      </p:pic>
      <p:pic>
        <p:nvPicPr>
          <p:cNvPr id="30" name="图片 29"/>
          <p:cNvPicPr>
            <a:picLocks noChangeAspect="1"/>
          </p:cNvPicPr>
          <p:nvPr/>
        </p:nvPicPr>
        <p:blipFill>
          <a:blip r:embed="rId13"/>
          <a:stretch>
            <a:fillRect/>
          </a:stretch>
        </p:blipFill>
        <p:spPr>
          <a:xfrm>
            <a:off x="6096000" y="5605145"/>
            <a:ext cx="5303520" cy="5175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621665" y="2209800"/>
            <a:ext cx="3171825" cy="1695450"/>
          </a:xfrm>
          <a:prstGeom prst="rect">
            <a:avLst/>
          </a:prstGeom>
        </p:spPr>
      </p:pic>
      <p:pic>
        <p:nvPicPr>
          <p:cNvPr id="23" name="图片 22"/>
          <p:cNvPicPr>
            <a:picLocks noChangeAspect="1"/>
          </p:cNvPicPr>
          <p:nvPr/>
        </p:nvPicPr>
        <p:blipFill>
          <a:blip r:embed="rId10"/>
          <a:stretch>
            <a:fillRect/>
          </a:stretch>
        </p:blipFill>
        <p:spPr>
          <a:xfrm>
            <a:off x="4648200" y="1981200"/>
            <a:ext cx="3314700" cy="657225"/>
          </a:xfrm>
          <a:prstGeom prst="rect">
            <a:avLst/>
          </a:prstGeom>
        </p:spPr>
      </p:pic>
      <p:pic>
        <p:nvPicPr>
          <p:cNvPr id="24" name="图片 23"/>
          <p:cNvPicPr>
            <a:picLocks noChangeAspect="1"/>
          </p:cNvPicPr>
          <p:nvPr/>
        </p:nvPicPr>
        <p:blipFill>
          <a:blip r:embed="rId11"/>
          <a:stretch>
            <a:fillRect/>
          </a:stretch>
        </p:blipFill>
        <p:spPr>
          <a:xfrm>
            <a:off x="4360545" y="4343400"/>
            <a:ext cx="4257675" cy="1162050"/>
          </a:xfrm>
          <a:prstGeom prst="rect">
            <a:avLst/>
          </a:prstGeom>
        </p:spPr>
      </p:pic>
      <p:pic>
        <p:nvPicPr>
          <p:cNvPr id="26" name="图片 25"/>
          <p:cNvPicPr>
            <a:picLocks noChangeAspect="1"/>
          </p:cNvPicPr>
          <p:nvPr/>
        </p:nvPicPr>
        <p:blipFill>
          <a:blip r:embed="rId12"/>
          <a:stretch>
            <a:fillRect/>
          </a:stretch>
        </p:blipFill>
        <p:spPr>
          <a:xfrm>
            <a:off x="4724400" y="2644775"/>
            <a:ext cx="5476875" cy="952500"/>
          </a:xfrm>
          <a:prstGeom prst="rect">
            <a:avLst/>
          </a:prstGeom>
        </p:spPr>
      </p:pic>
      <p:pic>
        <p:nvPicPr>
          <p:cNvPr id="27" name="图片 26"/>
          <p:cNvPicPr>
            <a:picLocks noChangeAspect="1"/>
          </p:cNvPicPr>
          <p:nvPr/>
        </p:nvPicPr>
        <p:blipFill>
          <a:blip r:embed="rId13"/>
          <a:stretch>
            <a:fillRect/>
          </a:stretch>
        </p:blipFill>
        <p:spPr>
          <a:xfrm>
            <a:off x="3962400" y="5638800"/>
            <a:ext cx="7648575" cy="1000125"/>
          </a:xfrm>
          <a:prstGeom prst="rect">
            <a:avLst/>
          </a:prstGeom>
        </p:spPr>
      </p:pic>
      <p:pic>
        <p:nvPicPr>
          <p:cNvPr id="28" name="图片 27"/>
          <p:cNvPicPr>
            <a:picLocks noChangeAspect="1"/>
          </p:cNvPicPr>
          <p:nvPr/>
        </p:nvPicPr>
        <p:blipFill>
          <a:blip r:embed="rId14"/>
          <a:stretch>
            <a:fillRect/>
          </a:stretch>
        </p:blipFill>
        <p:spPr>
          <a:xfrm>
            <a:off x="4419600" y="3581400"/>
            <a:ext cx="5181600" cy="809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1143000" y="1981200"/>
            <a:ext cx="4863465" cy="695960"/>
          </a:xfrm>
          <a:prstGeom prst="rect">
            <a:avLst/>
          </a:prstGeom>
        </p:spPr>
      </p:pic>
      <p:pic>
        <p:nvPicPr>
          <p:cNvPr id="26" name="图片 25"/>
          <p:cNvPicPr>
            <a:picLocks noChangeAspect="1"/>
          </p:cNvPicPr>
          <p:nvPr/>
        </p:nvPicPr>
        <p:blipFill>
          <a:blip r:embed="rId10"/>
          <a:stretch>
            <a:fillRect/>
          </a:stretch>
        </p:blipFill>
        <p:spPr>
          <a:xfrm>
            <a:off x="762000" y="2971800"/>
            <a:ext cx="6134735" cy="1635125"/>
          </a:xfrm>
          <a:prstGeom prst="rect">
            <a:avLst/>
          </a:prstGeom>
        </p:spPr>
      </p:pic>
      <p:sp>
        <p:nvSpPr>
          <p:cNvPr id="27" name="文本框 26"/>
          <p:cNvSpPr txBox="1"/>
          <p:nvPr/>
        </p:nvSpPr>
        <p:spPr>
          <a:xfrm>
            <a:off x="7315200" y="2133600"/>
            <a:ext cx="3594100" cy="1753235"/>
          </a:xfrm>
          <a:prstGeom prst="rect">
            <a:avLst/>
          </a:prstGeom>
          <a:noFill/>
        </p:spPr>
        <p:txBody>
          <a:bodyPr wrap="square" rtlCol="0">
            <a:spAutoFit/>
          </a:bodyPr>
          <a:p>
            <a:pPr algn="just"/>
            <a:r>
              <a:rPr lang="en-US" altLang="zh-CN"/>
              <a:t>  where </a:t>
            </a:r>
            <a:r>
              <a:rPr lang="zh-CN" altLang="en-US"/>
              <a:t>𝑚𝑞</a:t>
            </a:r>
            <a:r>
              <a:rPr lang="en-US" altLang="zh-CN"/>
              <a:t>,</a:t>
            </a:r>
            <a:r>
              <a:rPr lang="zh-CN" altLang="en-US"/>
              <a:t>𝜏</a:t>
            </a:r>
            <a:r>
              <a:rPr lang="en-US" altLang="zh-CN"/>
              <a:t> is a labeled entity type score. After training, we use the top-5 prediction result to exclude paths whose terminal entity is inconsistent with the predicted types.</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1371600" y="1752600"/>
            <a:ext cx="9144000" cy="2581275"/>
          </a:xfrm>
          <a:prstGeom prst="rect">
            <a:avLst/>
          </a:prstGeom>
        </p:spPr>
      </p:pic>
      <p:pic>
        <p:nvPicPr>
          <p:cNvPr id="23" name="图片 22"/>
          <p:cNvPicPr>
            <a:picLocks noChangeAspect="1"/>
          </p:cNvPicPr>
          <p:nvPr/>
        </p:nvPicPr>
        <p:blipFill>
          <a:blip r:embed="rId10"/>
          <a:stretch>
            <a:fillRect/>
          </a:stretch>
        </p:blipFill>
        <p:spPr>
          <a:xfrm>
            <a:off x="533400" y="4495800"/>
            <a:ext cx="3314700" cy="657225"/>
          </a:xfrm>
          <a:prstGeom prst="rect">
            <a:avLst/>
          </a:prstGeom>
        </p:spPr>
      </p:pic>
      <p:pic>
        <p:nvPicPr>
          <p:cNvPr id="24" name="图片 23"/>
          <p:cNvPicPr>
            <a:picLocks noChangeAspect="1"/>
          </p:cNvPicPr>
          <p:nvPr/>
        </p:nvPicPr>
        <p:blipFill>
          <a:blip r:embed="rId11"/>
          <a:stretch>
            <a:fillRect/>
          </a:stretch>
        </p:blipFill>
        <p:spPr>
          <a:xfrm>
            <a:off x="381000" y="5486400"/>
            <a:ext cx="5181600" cy="809625"/>
          </a:xfrm>
          <a:prstGeom prst="rect">
            <a:avLst/>
          </a:prstGeom>
        </p:spPr>
      </p:pic>
      <p:pic>
        <p:nvPicPr>
          <p:cNvPr id="26" name="图片 25"/>
          <p:cNvPicPr>
            <a:picLocks noChangeAspect="1"/>
          </p:cNvPicPr>
          <p:nvPr/>
        </p:nvPicPr>
        <p:blipFill>
          <a:blip r:embed="rId12"/>
          <a:stretch>
            <a:fillRect/>
          </a:stretch>
        </p:blipFill>
        <p:spPr>
          <a:xfrm>
            <a:off x="5715000" y="4419600"/>
            <a:ext cx="5476875" cy="95250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6902</Words>
  <Application>WPS 演示</Application>
  <PresentationFormat>宽屏</PresentationFormat>
  <Paragraphs>362</Paragraphs>
  <Slides>17</Slides>
  <Notes>11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Trebuchet MS</vt:lpstr>
      <vt:lpstr>Arial</vt:lpstr>
      <vt:lpstr>Times New Roman</vt:lpstr>
      <vt:lpstr>微软雅黑</vt:lpstr>
      <vt:lpstr>Noto Sans Mono CJK HK</vt:lpstr>
      <vt:lpstr>Segoe Print</vt:lpstr>
      <vt:lpstr>Times New Roman</vt:lpstr>
      <vt:lpstr>Calibri</vt:lpstr>
      <vt:lpstr>Arial Unicode MS</vt:lpstr>
      <vt:lpstr>等线</vt:lpstr>
      <vt:lpstr>BatangChe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427</cp:revision>
  <dcterms:created xsi:type="dcterms:W3CDTF">2023-09-17T03:47:00Z</dcterms:created>
  <dcterms:modified xsi:type="dcterms:W3CDTF">2026-03-11T09:55:16Z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2023-09-05T16:00:00Z</vt:filetime>
  </property>
  <property fmtid="{D5CDD505-2E9C-101B-9397-08002B2CF9AE}" pid="3" name="Creator">
    <vt:lpwstr>Microsoft? PowerPoint? 2016</vt:lpwstr>
  </property>
  <property fmtid="{D5CDD505-2E9C-101B-9397-08002B2CF9AE}" pid="4" name="LastSaved">
    <vt:filetime>2023-09-26T16:00:00Z</vt:filetime>
  </property>
  <property fmtid="{D5CDD505-2E9C-101B-9397-08002B2CF9AE}" pid="5" name="ICV">
    <vt:lpwstr>637F99E4384743058473D0AB5B9F1424_13</vt:lpwstr>
  </property>
  <property fmtid="{D5CDD505-2E9C-101B-9397-08002B2CF9AE}" pid="6" name="KSOProductBuildVer">
    <vt:lpwstr>2052-12.1.0.25225</vt:lpwstr>
  </property>
</Properties>
</file>